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5"/>
  </p:notesMasterIdLst>
  <p:handoutMasterIdLst>
    <p:handoutMasterId r:id="rId46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5989" r:id="rId13"/>
    <p:sldId id="2145706005" r:id="rId14"/>
    <p:sldId id="2145706006" r:id="rId15"/>
    <p:sldId id="2145705990" r:id="rId16"/>
    <p:sldId id="2145705991" r:id="rId17"/>
    <p:sldId id="2145705978" r:id="rId18"/>
    <p:sldId id="2145706010" r:id="rId19"/>
    <p:sldId id="2145706009" r:id="rId20"/>
    <p:sldId id="2145705992" r:id="rId21"/>
    <p:sldId id="2145705998" r:id="rId22"/>
    <p:sldId id="2145706019" r:id="rId23"/>
    <p:sldId id="2145706007" r:id="rId24"/>
    <p:sldId id="2145706008" r:id="rId25"/>
    <p:sldId id="2145706011" r:id="rId26"/>
    <p:sldId id="2145706021" r:id="rId27"/>
    <p:sldId id="2145706012" r:id="rId28"/>
    <p:sldId id="2145706023" r:id="rId29"/>
    <p:sldId id="2145706028" r:id="rId30"/>
    <p:sldId id="2145706025" r:id="rId31"/>
    <p:sldId id="2145706027" r:id="rId32"/>
    <p:sldId id="2145706029" r:id="rId33"/>
    <p:sldId id="2145706031" r:id="rId34"/>
    <p:sldId id="2145706030" r:id="rId35"/>
    <p:sldId id="2145706013" r:id="rId36"/>
    <p:sldId id="2145706017" r:id="rId37"/>
    <p:sldId id="2145706018" r:id="rId38"/>
    <p:sldId id="2145706016" r:id="rId39"/>
    <p:sldId id="2145706014" r:id="rId40"/>
    <p:sldId id="2145706022" r:id="rId41"/>
    <p:sldId id="2145706024" r:id="rId42"/>
    <p:sldId id="2145706015" r:id="rId43"/>
    <p:sldId id="2145706004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5989"/>
            <p14:sldId id="2145706005"/>
            <p14:sldId id="2145706006"/>
            <p14:sldId id="2145705990"/>
            <p14:sldId id="2145705991"/>
            <p14:sldId id="2145705978"/>
            <p14:sldId id="2145706010"/>
            <p14:sldId id="2145706009"/>
            <p14:sldId id="2145705992"/>
            <p14:sldId id="2145705998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28"/>
            <p14:sldId id="2145706025"/>
            <p14:sldId id="2145706027"/>
            <p14:sldId id="2145706029"/>
            <p14:sldId id="2145706031"/>
            <p14:sldId id="2145706030"/>
            <p14:sldId id="2145706013"/>
            <p14:sldId id="2145706017"/>
            <p14:sldId id="2145706018"/>
            <p14:sldId id="2145706016"/>
            <p14:sldId id="2145706014"/>
            <p14:sldId id="2145706022"/>
            <p14:sldId id="2145706024"/>
            <p14:sldId id="2145706015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68985" autoAdjust="0"/>
  </p:normalViewPr>
  <p:slideViewPr>
    <p:cSldViewPr snapToGrid="0" snapToObjects="1" showGuides="1">
      <p:cViewPr>
        <p:scale>
          <a:sx n="75" d="100"/>
          <a:sy n="75" d="100"/>
        </p:scale>
        <p:origin x="1956" y="10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05.08.2025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FE4-70E3-1B5F-CCF9-11A8EB13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55DC-C8D7-EF03-0A34-D81132AB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FB94B-802A-CACD-3338-346A2189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AA4E-FAC9-2C83-83C4-44AD52945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725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information of the selected template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@TemplateId INT = 5;  -- Replace with the ID of the template to view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lt.TemplateDescription,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lt.Color,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lt.Feature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lt.Id = @TemplateId;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250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access 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list info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l.Id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l.CreatedBy = @UserId THEN 'My List'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f.Id IS NOT NULL THEN 'Yes'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'No'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'Has access' AS AccessStatus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FavoriteList f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l.Id = f.ListId AND f.FavoriteListOfUser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l.Id =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access: return notice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 views of the selected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if the user has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all views of the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ListView lv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lv.ListId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lv.DisplayOrder;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ListViewId,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ViewType,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DisplayOrder,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IsDefault,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CreatedAt,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 to this list'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visible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dc.SystemDataTypeId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dc.IsVisible =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the cell values for each column of the specified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ListCellValue lcv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ListDynamicColumn ldc ON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ListRow lr ON lcv.ListRowId = lr.Id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lr.Id = @ListRow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lr.ListId = @ListId       -- đảm bảo đúng row thuộc list đó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ldc.ListId = @ListId      -- chỉ lấy cột của list này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the comments associated with that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ListRowComment lrc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lrc.CreatedBy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lrc.ListRowId = @ListRow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567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lists that the logged-in user created or were shared with them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DISTINCT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lmp.HighestPermissionCode,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lmp.GrantedByAccountId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ListMemberPermission lmp ON l.Id = lmp.ListId AND lmp.AccountId = @UserId -- JOIN is still used because the creator will be added to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OR lmp.Id IS NOT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Screen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20119-2312-F93D-05B1-8D6F20B56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697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Entities</a:t>
            </a:r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40AF3-674C-83C6-8151-9C93A431E9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>
            <a:fillRect/>
          </a:stretch>
        </p:blipFill>
        <p:spPr>
          <a:xfrm>
            <a:off x="431998" y="1302094"/>
            <a:ext cx="11411659" cy="5391335"/>
          </a:xfr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Sample Data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BF2C1-7B83-5A92-108A-2CCA51C6F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>
            <a:fillRect/>
          </a:stretch>
        </p:blipFill>
        <p:spPr>
          <a:xfrm>
            <a:off x="431998" y="1098000"/>
            <a:ext cx="11328003" cy="4171812"/>
          </a:xfrm>
        </p:spPr>
      </p:pic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48836-0D2D-E5BA-C795-DB2F2F3DC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1996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A0E0-7C8E-06E3-284F-F1B7A6D1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4DC190-E5C8-4167-A117-EA5AB57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Sample Data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6540A3CE-BEED-12FC-75E0-82A3B40B3D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 b="97"/>
          <a:stretch>
            <a:fillRect/>
          </a:stretch>
        </p:blipFill>
        <p:spPr>
          <a:xfrm>
            <a:off x="926628" y="1098000"/>
            <a:ext cx="10338743" cy="5233334"/>
          </a:xfrm>
        </p:spPr>
      </p:pic>
    </p:spTree>
    <p:extLst>
      <p:ext uri="{BB962C8B-B14F-4D97-AF65-F5344CB8AC3E}">
        <p14:creationId xmlns:p14="http://schemas.microsoft.com/office/powerpoint/2010/main" val="239744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Sample Data</a:t>
            </a:r>
          </a:p>
        </p:txBody>
      </p:sp>
      <p:pic>
        <p:nvPicPr>
          <p:cNvPr id="5" name="Picture Placeholder 4" descr="A list of tasks on a sheet of paper&#10;&#10;AI-generated content may be incorrect.">
            <a:extLst>
              <a:ext uri="{FF2B5EF4-FFF2-40B4-BE49-F238E27FC236}">
                <a16:creationId xmlns:a16="http://schemas.microsoft.com/office/drawing/2014/main" id="{0B4C9DE7-8898-DE59-9B63-5288714AA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"/>
          <a:stretch>
            <a:fillRect/>
          </a:stretch>
        </p:blipFill>
        <p:spPr>
          <a:xfrm>
            <a:off x="431998" y="1098000"/>
            <a:ext cx="11328003" cy="4252727"/>
          </a:xfrm>
        </p:spPr>
      </p:pic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Template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4C92-65C8-AE48-DEEA-242353DDF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Ypp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431998" y="1098000"/>
            <a:ext cx="11328003" cy="4077412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432000" y="1098000"/>
            <a:ext cx="11328002" cy="4858893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431999" y="1098001"/>
            <a:ext cx="11252002" cy="4090242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431998" y="1098000"/>
            <a:ext cx="11328003" cy="4657298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CAC2C-A674-06FD-06E8-34044DF7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1BE0-430C-4ACB-EE9F-27F5035E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0882"/>
            <a:ext cx="6111676" cy="4494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8BB1D-2985-1E22-7B92-B1DB289A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283" y="937968"/>
            <a:ext cx="3227680" cy="5636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C74CA1-BBBE-0D58-393A-0A6E47E0AF41}"/>
              </a:ext>
            </a:extLst>
          </p:cNvPr>
          <p:cNvSpPr/>
          <p:nvPr/>
        </p:nvSpPr>
        <p:spPr>
          <a:xfrm>
            <a:off x="942975" y="5043488"/>
            <a:ext cx="1800225" cy="43363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09859-C1A4-D2D7-7EFC-2C6D1AC0F78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43200" y="4150519"/>
            <a:ext cx="6057900" cy="1109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F0C86-DABF-965A-E7F4-A53E4CB2F99C}"/>
              </a:ext>
            </a:extLst>
          </p:cNvPr>
          <p:cNvSpPr/>
          <p:nvPr/>
        </p:nvSpPr>
        <p:spPr>
          <a:xfrm>
            <a:off x="8801100" y="2271713"/>
            <a:ext cx="1985963" cy="375761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4BD6-921A-4F98-D757-3F6779647252}"/>
              </a:ext>
            </a:extLst>
          </p:cNvPr>
          <p:cNvSpPr txBox="1"/>
          <p:nvPr/>
        </p:nvSpPr>
        <p:spPr>
          <a:xfrm>
            <a:off x="6886576" y="3756306"/>
            <a:ext cx="1914524" cy="4572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System columns</a:t>
            </a:r>
            <a:endParaRPr lang="en-US" b="1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7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8D617-A8B5-5AF6-7F93-416FD9F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CCD9-C62F-4126-75DB-AF9550B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3B1CF-8A3A-DDFD-6D32-EE0AA3E8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7DF769-56F8-1282-844D-44B00600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2" y="3752647"/>
            <a:ext cx="6764588" cy="1876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85840F-C99C-9BBD-D1EB-44C186C0D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A77631-40A3-8838-CDE6-A95CFE349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107" y="3752647"/>
            <a:ext cx="431542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5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9D99-2A46-C6AF-B699-CF9A8792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2BAC9-8B57-E94F-A978-71B08D9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905F-3826-3F22-4605-5C6DCA31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A4B92C-34FB-8F54-4B78-264AC116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B69E9E-69D1-972C-3B25-94243024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D61B9-4D88-2C32-6403-303CE248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51" y="3875112"/>
            <a:ext cx="6652973" cy="14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7349F-B253-F130-83E5-3AA06F25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655" y="3600450"/>
            <a:ext cx="5073893" cy="20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BCDD3F-C285-8564-2E0C-B5016B707E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869" b="869"/>
          <a:stretch/>
        </p:blipFill>
        <p:spPr>
          <a:prstGeom prst="rect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E93254-B526-C37E-5A96-CFD288E4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</p:spTree>
    <p:extLst>
      <p:ext uri="{BB962C8B-B14F-4D97-AF65-F5344CB8AC3E}">
        <p14:creationId xmlns:p14="http://schemas.microsoft.com/office/powerpoint/2010/main" val="299771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B3D6-0D90-33B9-E52B-34E7749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F6148-A32C-DC2D-8887-5033433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4DBD-7233-9237-30AF-569C003E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1" y="1221825"/>
            <a:ext cx="2571750" cy="527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EFBAA-F817-DF76-C85F-95F67995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1" y="1345650"/>
            <a:ext cx="252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C88F4-F4BB-ADB7-0F34-DF90406B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5ADF-296C-EB09-C199-E2C59615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242810"/>
            <a:ext cx="2752725" cy="526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D1D4-770F-A886-5460-52ACF96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74" y="1271384"/>
            <a:ext cx="25241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2046514" y="1098000"/>
            <a:ext cx="8098971" cy="576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431998" y="1098001"/>
            <a:ext cx="11324573" cy="4790704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431998" y="1098000"/>
            <a:ext cx="11328003" cy="3524498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1873349" y="1098000"/>
            <a:ext cx="8445301" cy="5243408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431999" y="1098001"/>
            <a:ext cx="11353602" cy="3478398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</a:t>
            </a:r>
            <a:r>
              <a:rPr lang="en-US" err="1"/>
              <a:t>Functionalitie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93C1-5DCE-59D6-6031-80E14E6E3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78"/>
            <a:ext cx="12192000" cy="595299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59E674D-0B7B-3B3A-835A-5669185DCB6C}"/>
              </a:ext>
            </a:extLst>
          </p:cNvPr>
          <p:cNvSpPr/>
          <p:nvPr/>
        </p:nvSpPr>
        <p:spPr>
          <a:xfrm>
            <a:off x="1365337" y="2029216"/>
            <a:ext cx="1828800" cy="1929009"/>
          </a:xfrm>
          <a:prstGeom prst="borderCallout1">
            <a:avLst>
              <a:gd name="adj1" fmla="val 51218"/>
              <a:gd name="adj2" fmla="val 100571"/>
              <a:gd name="adj3" fmla="val 23539"/>
              <a:gd name="adj4" fmla="val 12742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6ACE609-ADE7-8FA6-D67F-709DEC7FC4B1}"/>
              </a:ext>
            </a:extLst>
          </p:cNvPr>
          <p:cNvSpPr/>
          <p:nvPr/>
        </p:nvSpPr>
        <p:spPr>
          <a:xfrm>
            <a:off x="1653436" y="4772416"/>
            <a:ext cx="951978" cy="1390389"/>
          </a:xfrm>
          <a:prstGeom prst="borderCallout1">
            <a:avLst>
              <a:gd name="adj1" fmla="val 48441"/>
              <a:gd name="adj2" fmla="val 100644"/>
              <a:gd name="adj3" fmla="val -59193"/>
              <a:gd name="adj4" fmla="val 260333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0B8A47D-3547-807B-99FF-900921EB91D1}"/>
              </a:ext>
            </a:extLst>
          </p:cNvPr>
          <p:cNvSpPr/>
          <p:nvPr/>
        </p:nvSpPr>
        <p:spPr>
          <a:xfrm>
            <a:off x="1365337" y="4108538"/>
            <a:ext cx="9356942" cy="274946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66730-7CB9-D045-8F1A-ADCA620E6E40}"/>
              </a:ext>
            </a:extLst>
          </p:cNvPr>
          <p:cNvSpPr txBox="1"/>
          <p:nvPr/>
        </p:nvSpPr>
        <p:spPr>
          <a:xfrm>
            <a:off x="3733800" y="2260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32CC-2F2D-C91F-8C7E-7EB8145AF3DC}"/>
              </a:ext>
            </a:extLst>
          </p:cNvPr>
          <p:cNvSpPr/>
          <p:nvPr/>
        </p:nvSpPr>
        <p:spPr>
          <a:xfrm>
            <a:off x="3733800" y="2200927"/>
            <a:ext cx="13843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err="1">
                <a:solidFill>
                  <a:sysClr val="windowText" lastClr="000000"/>
                </a:solidFill>
              </a:rPr>
              <a:t>FavoriteList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28614-AFEE-30E7-52A2-118851A77558}"/>
              </a:ext>
            </a:extLst>
          </p:cNvPr>
          <p:cNvSpPr/>
          <p:nvPr/>
        </p:nvSpPr>
        <p:spPr>
          <a:xfrm>
            <a:off x="6477000" y="2516749"/>
            <a:ext cx="1384300" cy="48886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RecentList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15F6E1-D83C-0FF5-7365-BA4744546963}"/>
              </a:ext>
            </a:extLst>
          </p:cNvPr>
          <p:cNvSpPr/>
          <p:nvPr/>
        </p:nvSpPr>
        <p:spPr>
          <a:xfrm>
            <a:off x="3968750" y="3431263"/>
            <a:ext cx="6096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1448</TotalTime>
  <Words>1404</Words>
  <Application>Microsoft Office PowerPoint</Application>
  <PresentationFormat>Widescreen</PresentationFormat>
  <Paragraphs>326</Paragraphs>
  <Slides>41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Entities</vt:lpstr>
      <vt:lpstr>Dashboard Sample Data</vt:lpstr>
      <vt:lpstr>Create List Screen</vt:lpstr>
      <vt:lpstr>Create List From List Type</vt:lpstr>
      <vt:lpstr>Create List Screen</vt:lpstr>
      <vt:lpstr>Create List Sample Data</vt:lpstr>
      <vt:lpstr>Create List Sample Data</vt:lpstr>
      <vt:lpstr>Create List From Template</vt:lpstr>
      <vt:lpstr>Template View &amp; Template Column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System column</vt:lpstr>
      <vt:lpstr>System Column example data</vt:lpstr>
      <vt:lpstr>Dynamic Column example data</vt:lpstr>
      <vt:lpstr>Format View</vt:lpstr>
      <vt:lpstr>Format View</vt:lpstr>
      <vt:lpstr>Format Column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27</cp:revision>
  <dcterms:created xsi:type="dcterms:W3CDTF">2025-07-10T03:51:23Z</dcterms:created>
  <dcterms:modified xsi:type="dcterms:W3CDTF">2025-08-05T16:25:24Z</dcterms:modified>
</cp:coreProperties>
</file>